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7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0" r:id="rId3"/>
    <p:sldId id="289" r:id="rId4"/>
    <p:sldId id="291" r:id="rId5"/>
    <p:sldId id="294" r:id="rId6"/>
    <p:sldId id="293" r:id="rId7"/>
    <p:sldId id="287" r:id="rId8"/>
    <p:sldId id="295" r:id="rId9"/>
    <p:sldId id="306" r:id="rId10"/>
    <p:sldId id="296" r:id="rId11"/>
    <p:sldId id="292" r:id="rId12"/>
    <p:sldId id="298" r:id="rId13"/>
    <p:sldId id="299" r:id="rId14"/>
    <p:sldId id="300" r:id="rId15"/>
    <p:sldId id="302" r:id="rId16"/>
    <p:sldId id="303" r:id="rId17"/>
    <p:sldId id="304" r:id="rId18"/>
    <p:sldId id="305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370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EBF55-24C2-B24E-A778-64129DE9F829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9EC5E-53C6-FC46-93C3-0C04A2351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18C6C-FD6F-4D48-B0C0-2D2E36B3B51C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C0190-DB0F-A542-9EB7-61FC49F8E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0190-DB0F-A542-9EB7-61FC49F8EC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F443-36C8-BD4B-A7F5-8A2B05D15F72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A891-9509-4246-9C56-C0AD930E97FB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User Panel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239C-0EB0-5244-9E1E-423E440AF619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User Panel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Senior Review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6321-E4A7-1E41-9751-83CF43306C3D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User Panel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4FD9-205B-A646-9A1A-500DD9C79BD4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Senior Review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D4B9-29F5-894E-AF39-5A6975D2A840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Senior Review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D5D-7309-2943-AE4F-4BA5C6972591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User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F00B-12F3-5B4F-BAC3-204EE2D64FC3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User Panel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A77D-9D1E-0647-B1FA-284E65A39CE3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User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B7A-719B-8C44-A934-7BB876E5F3B0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IRSA User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12873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4426D0DC-0CBA-264A-90C8-1F1653F6B771}" type="datetime1">
              <a:rPr lang="en-US" smtClean="0"/>
              <a:pPr/>
              <a:t>6/17/11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IRSA Senior Review 2011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EC5DCB2F-6AF8-8B46-A942-7169660E6D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banner_test.jpg"/>
          <p:cNvPicPr>
            <a:picLocks noChangeAspect="1"/>
          </p:cNvPicPr>
          <p:nvPr userDrawn="1"/>
        </p:nvPicPr>
        <p:blipFill>
          <a:blip r:embed="rId13">
            <a:alphaModFix/>
            <a:lum/>
          </a:blip>
          <a:srcRect r="49444"/>
          <a:stretch>
            <a:fillRect/>
          </a:stretch>
        </p:blipFill>
        <p:spPr>
          <a:xfrm rot="16200000">
            <a:off x="-3086100" y="3086100"/>
            <a:ext cx="6858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851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IRSA conversion</a:t>
            </a:r>
            <a:br>
              <a:rPr lang="en-US" dirty="0" smtClean="0"/>
            </a:br>
            <a:r>
              <a:rPr lang="en-US" dirty="0" smtClean="0"/>
              <a:t>from to Oracle: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Trials and</a:t>
            </a:r>
            <a:br>
              <a:rPr lang="en-US" dirty="0" smtClean="0"/>
            </a:br>
            <a:r>
              <a:rPr lang="en-US" dirty="0" smtClean="0"/>
              <a:t>tribulations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211309"/>
            <a:ext cx="7406640" cy="1752600"/>
          </a:xfrm>
        </p:spPr>
        <p:txBody>
          <a:bodyPr/>
          <a:lstStyle/>
          <a:p>
            <a:r>
              <a:rPr lang="en-US" dirty="0" smtClean="0"/>
              <a:t>Steve Groom</a:t>
            </a:r>
          </a:p>
          <a:p>
            <a:r>
              <a:rPr lang="en-US" dirty="0" smtClean="0"/>
              <a:t>Ramon Rey</a:t>
            </a:r>
          </a:p>
          <a:p>
            <a:r>
              <a:rPr lang="en-US" dirty="0" smtClean="0"/>
              <a:t>Claude </a:t>
            </a:r>
            <a:r>
              <a:rPr lang="en-US" dirty="0" err="1" smtClean="0"/>
              <a:t>Felizardo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5709" y="6324600"/>
            <a:ext cx="8001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269038"/>
            <a:ext cx="609524" cy="5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alte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2600" y="6238691"/>
            <a:ext cx="543109" cy="543109"/>
          </a:xfrm>
          <a:prstGeom prst="rect">
            <a:avLst/>
          </a:prstGeom>
          <a:noFill/>
        </p:spPr>
      </p:pic>
      <p:pic>
        <p:nvPicPr>
          <p:cNvPr id="8" name="Picture 7" descr="JPL_Tin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6326187"/>
            <a:ext cx="1270000" cy="431800"/>
          </a:xfrm>
          <a:prstGeom prst="rect">
            <a:avLst/>
          </a:prstGeom>
        </p:spPr>
      </p:pic>
      <p:pic>
        <p:nvPicPr>
          <p:cNvPr id="9" name="Picture 8" descr="moving-day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059" y="2451502"/>
            <a:ext cx="2954190" cy="2089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2223"/>
                </a:solidFill>
              </a:rPr>
              <a:t>Moving Data: Type Mapping</a:t>
            </a:r>
            <a:endParaRPr lang="en-US" dirty="0">
              <a:solidFill>
                <a:srgbClr val="9222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04950"/>
            <a:ext cx="7258827" cy="4591050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Mapping Informix data types to Oracle counterparts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err="1" smtClean="0"/>
              <a:t>smallint</a:t>
            </a:r>
            <a:r>
              <a:rPr lang="en-US" dirty="0" smtClean="0"/>
              <a:t> -&gt; NUMBER(5)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integer -&gt; NUMBER(10)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err="1" smtClean="0"/>
              <a:t>smallfloat</a:t>
            </a:r>
            <a:r>
              <a:rPr lang="en-US" dirty="0" smtClean="0"/>
              <a:t> -&gt; FLOAT(63)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float -&gt; FLOAT(126)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date/time types are the most problematic:</a:t>
            </a:r>
          </a:p>
          <a:p>
            <a:pPr lvl="3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err="1" smtClean="0"/>
              <a:t>datetime</a:t>
            </a:r>
            <a:r>
              <a:rPr lang="en-US" dirty="0" smtClean="0"/>
              <a:t> year to second -&gt; DATE</a:t>
            </a:r>
          </a:p>
          <a:p>
            <a:pPr lvl="3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err="1" smtClean="0"/>
              <a:t>datetime</a:t>
            </a:r>
            <a:r>
              <a:rPr lang="en-US" dirty="0" smtClean="0"/>
              <a:t> hour to second -&gt; VARCHAR2(8)</a:t>
            </a:r>
          </a:p>
          <a:p>
            <a:pPr lvl="3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err="1" smtClean="0"/>
              <a:t>datetime</a:t>
            </a:r>
            <a:r>
              <a:rPr lang="en-US" dirty="0" smtClean="0"/>
              <a:t> year to fraction(3) -&gt; TIMESTAMP(3)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2223"/>
                </a:solidFill>
              </a:rPr>
              <a:t>Other Changes</a:t>
            </a:r>
            <a:endParaRPr lang="en-US" dirty="0">
              <a:solidFill>
                <a:srgbClr val="9222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04950"/>
            <a:ext cx="7258827" cy="459105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Resolving conflicts with reserved words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 DATE , USER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We’ve been collecting data for a while, it’s not as organized as we’d like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Inconsistencies in existing data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“why is this one different?”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Old stuff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“do we still need this?”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moving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823" y="4251451"/>
            <a:ext cx="3234386" cy="218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08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Validating Data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1"/>
            <a:ext cx="6969949" cy="48577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Software testing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Treat like software regression tests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Statistical/random sampling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Random queries against large data sets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Brute force: direct data comparison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Dump the whole thing and diff it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Size limits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Differences in dump formats</a:t>
            </a:r>
          </a:p>
          <a:p>
            <a:pPr lvl="2">
              <a:buClr>
                <a:schemeClr val="accent4"/>
              </a:buClr>
            </a:pPr>
            <a:r>
              <a:rPr lang="en-US" dirty="0" smtClean="0"/>
              <a:t>Leading/trailing zeros, spacing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Numeric differences due to floating point precision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08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World Doesn’t Stand Still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1"/>
            <a:ext cx="6969949" cy="485775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While we’re working on this, IRSA is still in full operations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New data arriving all the time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Need a coordinated cutover: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Freeze content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Make final update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Check result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Cutover software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Unfreeze</a:t>
            </a:r>
          </a:p>
          <a:p>
            <a:pPr marL="365760" lvl="1" indent="-283464">
              <a:spcBef>
                <a:spcPts val="600"/>
              </a:spcBef>
              <a:buClr>
                <a:schemeClr val="accent4"/>
              </a:buClr>
              <a:buSzPct val="80000"/>
              <a:buFont typeface="Wingdings 2"/>
              <a:buChar char=""/>
            </a:pPr>
            <a:r>
              <a:rPr lang="en-US" dirty="0" smtClean="0"/>
              <a:t>WISE &amp; Spitzer will move later </a:t>
            </a:r>
          </a:p>
          <a:p>
            <a:pPr>
              <a:buClr>
                <a:schemeClr val="accent4"/>
              </a:buClr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08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Progress to date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1"/>
            <a:ext cx="6969949" cy="485775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Servers ready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DBMS ready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Software mostly ready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Data largely moved</a:t>
            </a:r>
          </a:p>
          <a:p>
            <a:pPr lvl="1">
              <a:buClr>
                <a:schemeClr val="accent4"/>
              </a:buClr>
            </a:pPr>
            <a:r>
              <a:rPr lang="en-US" dirty="0" smtClean="0"/>
              <a:t>Several databases need major refresh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Thorough testing and tuning still to come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KOA approaching cutover readiness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08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Lessons Learned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1"/>
            <a:ext cx="6969949" cy="48577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Data organization and conversion has been the big challenge, not so much software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Cleanup will be beneficial for the long haul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Software porting will simplify future moves. New software being written in more portable style.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Somewhat concerned about the compatibility mechanisms we’re putting in place – will these become troublesome?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08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Lessons Learned – cont.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1"/>
            <a:ext cx="6969949" cy="485775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dirty="0" smtClean="0"/>
              <a:t>Validation should have occurred before we started modifying/moving DD’s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Conversion mappings were complex and often special-cased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08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Future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Investment in data cleanup worthwhile</a:t>
            </a:r>
          </a:p>
          <a:p>
            <a:r>
              <a:rPr lang="en-US" dirty="0" smtClean="0"/>
              <a:t>Inevitably, we’ll have to move again someday</a:t>
            </a:r>
          </a:p>
          <a:p>
            <a:pPr lvl="1"/>
            <a:r>
              <a:rPr lang="en-US" dirty="0" smtClean="0"/>
              <a:t>No technology lasts forever</a:t>
            </a:r>
          </a:p>
          <a:p>
            <a:r>
              <a:rPr lang="en-US" dirty="0" smtClean="0"/>
              <a:t>Architectural evolution also needed</a:t>
            </a:r>
          </a:p>
          <a:p>
            <a:pPr lvl="1"/>
            <a:r>
              <a:rPr lang="en-US" dirty="0" smtClean="0"/>
              <a:t>We’re growing faster than our monolithic model can sustain</a:t>
            </a:r>
          </a:p>
          <a:p>
            <a:pPr lvl="1"/>
            <a:r>
              <a:rPr lang="en-US" dirty="0" smtClean="0"/>
              <a:t>We aren’t the only ones with this problem</a:t>
            </a:r>
          </a:p>
          <a:p>
            <a:pPr lvl="1"/>
            <a:r>
              <a:rPr lang="en-US" dirty="0" smtClean="0"/>
              <a:t>The move we make now buys us some time for</a:t>
            </a:r>
            <a:r>
              <a:rPr lang="en-US" dirty="0" smtClean="0"/>
              <a:t> open source solutions </a:t>
            </a:r>
            <a:r>
              <a:rPr lang="en-US" smtClean="0"/>
              <a:t>to improve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08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It’s Happening, Slowly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 descr="84-moving-da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142" r="-15142"/>
          <a:stretch>
            <a:fillRect/>
          </a:stretch>
        </p:blipFill>
        <p:spPr>
          <a:xfrm>
            <a:off x="1356730" y="1179593"/>
            <a:ext cx="749808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9808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Thanks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35608" y="1238483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has been a large team effort, with contributions from:</a:t>
            </a:r>
          </a:p>
          <a:p>
            <a:pPr lvl="1"/>
            <a:r>
              <a:rPr lang="en-US" dirty="0" smtClean="0"/>
              <a:t>John Burke</a:t>
            </a:r>
          </a:p>
          <a:p>
            <a:pPr lvl="1"/>
            <a:r>
              <a:rPr lang="en-US" dirty="0" smtClean="0"/>
              <a:t>Claude </a:t>
            </a:r>
            <a:r>
              <a:rPr lang="en-US" dirty="0" err="1" smtClean="0"/>
              <a:t>Felizardo</a:t>
            </a:r>
            <a:endParaRPr lang="en-US" dirty="0" smtClean="0"/>
          </a:p>
          <a:p>
            <a:pPr lvl="1"/>
            <a:r>
              <a:rPr lang="en-US" dirty="0" smtClean="0"/>
              <a:t>John Good</a:t>
            </a:r>
          </a:p>
          <a:p>
            <a:pPr lvl="1"/>
            <a:r>
              <a:rPr lang="en-US" dirty="0" smtClean="0"/>
              <a:t>Anastasia Laity</a:t>
            </a:r>
          </a:p>
          <a:p>
            <a:pPr lvl="1"/>
            <a:r>
              <a:rPr lang="en-US" dirty="0" smtClean="0"/>
              <a:t>Ramon Rey</a:t>
            </a:r>
          </a:p>
          <a:p>
            <a:pPr lvl="1"/>
            <a:r>
              <a:rPr lang="en-US" dirty="0" smtClean="0"/>
              <a:t>Angela Zhang</a:t>
            </a:r>
          </a:p>
          <a:p>
            <a:pPr lvl="1"/>
            <a:r>
              <a:rPr lang="en-US" dirty="0" smtClean="0"/>
              <a:t>Advice from Tom Handley, Ed Jackson</a:t>
            </a:r>
          </a:p>
          <a:p>
            <a:pPr lvl="1"/>
            <a:r>
              <a:rPr lang="en-US" dirty="0" smtClean="0"/>
              <a:t>Systems support from Wendy Burt, </a:t>
            </a:r>
            <a:r>
              <a:rPr lang="en-US" dirty="0" err="1" smtClean="0"/>
              <a:t>Eugean</a:t>
            </a:r>
            <a:r>
              <a:rPr lang="en-US" dirty="0" smtClean="0"/>
              <a:t> </a:t>
            </a:r>
            <a:r>
              <a:rPr lang="en-US" dirty="0" err="1" smtClean="0"/>
              <a:t>Hacopeans</a:t>
            </a:r>
            <a:r>
              <a:rPr lang="en-US" dirty="0" smtClean="0"/>
              <a:t>, and the rest of ISG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281"/>
            <a:ext cx="7772400" cy="884238"/>
          </a:xfrm>
        </p:spPr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About IRSA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975519"/>
            <a:ext cx="7402374" cy="549678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dirty="0" smtClean="0"/>
              <a:t>Archive for NASA’s infrared and sub-mm missions</a:t>
            </a:r>
          </a:p>
          <a:p>
            <a:pPr lvl="1">
              <a:buClr>
                <a:schemeClr val="accent2"/>
              </a:buClr>
            </a:pPr>
            <a:r>
              <a:rPr lang="en-US" sz="2000" dirty="0" smtClean="0"/>
              <a:t>IRAS, 2MASS, Spitzer, WISE, Planck, others</a:t>
            </a:r>
          </a:p>
          <a:p>
            <a:pPr lvl="1">
              <a:buClr>
                <a:schemeClr val="accent2"/>
              </a:buClr>
            </a:pPr>
            <a:r>
              <a:rPr lang="en-US" sz="2000" dirty="0" smtClean="0"/>
              <a:t>Other contributed and “value-added” datasets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Images, catalogs, spectra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Data Discovery / Inventory search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Data search/retrieval services e.g. Gator</a:t>
            </a:r>
            <a:endParaRPr lang="en-US" sz="2800" dirty="0" smtClean="0"/>
          </a:p>
          <a:p>
            <a:pPr>
              <a:buClr>
                <a:schemeClr val="accent2"/>
              </a:buClr>
            </a:pPr>
            <a:r>
              <a:rPr lang="en-US" sz="2400" dirty="0" smtClean="0"/>
              <a:t>Visualization services e.g. </a:t>
            </a:r>
            <a:r>
              <a:rPr lang="en-US" sz="2400" dirty="0" err="1" smtClean="0"/>
              <a:t>FinderChart</a:t>
            </a:r>
            <a:endParaRPr lang="en-US" sz="2400" dirty="0" smtClean="0"/>
          </a:p>
          <a:p>
            <a:pPr>
              <a:buClr>
                <a:schemeClr val="accent2"/>
              </a:buClr>
            </a:pPr>
            <a:r>
              <a:rPr lang="en-US" sz="2400" dirty="0" smtClean="0"/>
              <a:t>Custom product creation: cutouts, mosaics</a:t>
            </a:r>
          </a:p>
          <a:p>
            <a:pPr>
              <a:buClr>
                <a:schemeClr val="accent2"/>
              </a:buClr>
            </a:pPr>
            <a:endParaRPr lang="en-US" sz="2400" dirty="0" smtClean="0"/>
          </a:p>
          <a:p>
            <a:pPr>
              <a:buClr>
                <a:schemeClr val="accent2"/>
              </a:buClr>
            </a:pPr>
            <a:r>
              <a:rPr lang="en-US" sz="2400" i="1" dirty="0" smtClean="0"/>
              <a:t>IRSA shares technical heritage and infrastructure with </a:t>
            </a:r>
            <a:r>
              <a:rPr lang="en-US" sz="2400" i="1" dirty="0" err="1" smtClean="0"/>
              <a:t>NStED</a:t>
            </a:r>
            <a:r>
              <a:rPr lang="en-US" sz="2400" i="1" dirty="0" smtClean="0"/>
              <a:t>, KOA, KSAS and others, most of these are included in this effort</a:t>
            </a:r>
            <a:endParaRPr lang="en-US" sz="2000" i="1" dirty="0" smtClean="0"/>
          </a:p>
          <a:p>
            <a:pPr>
              <a:buClr>
                <a:schemeClr val="accent2"/>
              </a:buClr>
            </a:pPr>
            <a:endParaRPr lang="en-US" sz="2400" dirty="0" smtClean="0"/>
          </a:p>
          <a:p>
            <a:pPr>
              <a:buClr>
                <a:schemeClr val="accent2"/>
              </a:buClr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95600" y="6300686"/>
            <a:ext cx="2133600" cy="476250"/>
          </a:xfrm>
        </p:spPr>
        <p:txBody>
          <a:bodyPr/>
          <a:lstStyle/>
          <a:p>
            <a:fld id="{A5F56231-F2FD-0A40-8255-9013FEF0190C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2895600" y="6300686"/>
            <a:ext cx="21336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56231-F2FD-0A40-8255-9013FEF0190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Spitzer 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096000"/>
            <a:ext cx="558404" cy="685800"/>
          </a:xfrm>
          <a:prstGeom prst="rect">
            <a:avLst/>
          </a:prstGeom>
        </p:spPr>
      </p:pic>
      <p:pic>
        <p:nvPicPr>
          <p:cNvPr id="9" name="Picture 8" descr="WISE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469" y="6091136"/>
            <a:ext cx="565131" cy="685800"/>
          </a:xfrm>
          <a:prstGeom prst="rect">
            <a:avLst/>
          </a:prstGeom>
        </p:spPr>
      </p:pic>
      <p:pic>
        <p:nvPicPr>
          <p:cNvPr id="10" name="Picture 9" descr="Planck 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5654" y="6096000"/>
            <a:ext cx="593746" cy="685800"/>
          </a:xfrm>
          <a:prstGeom prst="rect">
            <a:avLst/>
          </a:prstGeom>
        </p:spPr>
      </p:pic>
      <p:pic>
        <p:nvPicPr>
          <p:cNvPr id="11" name="Picture 10" descr="Herschel 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3029" y="6086272"/>
            <a:ext cx="593746" cy="685800"/>
          </a:xfrm>
          <a:prstGeom prst="rect">
            <a:avLst/>
          </a:prstGeom>
        </p:spPr>
      </p:pic>
      <p:pic>
        <p:nvPicPr>
          <p:cNvPr id="12" name="Picture 11" descr="2MASS Ic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0068" y="6091136"/>
            <a:ext cx="565132" cy="685800"/>
          </a:xfrm>
          <a:prstGeom prst="rect">
            <a:avLst/>
          </a:prstGeom>
        </p:spPr>
      </p:pic>
      <p:pic>
        <p:nvPicPr>
          <p:cNvPr id="13" name="Picture 12" descr="IRAS 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5869" y="6091136"/>
            <a:ext cx="565131" cy="685800"/>
          </a:xfrm>
          <a:prstGeom prst="rect">
            <a:avLst/>
          </a:prstGeom>
        </p:spPr>
      </p:pic>
      <p:pic>
        <p:nvPicPr>
          <p:cNvPr id="14" name="Picture 13" descr="AKARI_5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0153" y="6086272"/>
            <a:ext cx="57664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SX_5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5426" y="6086272"/>
            <a:ext cx="5471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WAS_5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01227" y="6091136"/>
            <a:ext cx="54717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RTS_5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7028" y="6091136"/>
            <a:ext cx="5471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 35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4261" y="6091136"/>
            <a:ext cx="5757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OFIA_5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8394" y="6096000"/>
            <a:ext cx="573206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281"/>
            <a:ext cx="77724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35E01"/>
                </a:solidFill>
              </a:rPr>
              <a:t>Database holdings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75519"/>
            <a:ext cx="8156448" cy="420608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As of June 16, we operate: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70 databases …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… consisting of ~3300 tables 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… containing ~38 billion records (rows)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… occupying &gt;30TB of storage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… before </a:t>
            </a:r>
            <a:r>
              <a:rPr lang="en-US" dirty="0" err="1" smtClean="0"/>
              <a:t>tempspace</a:t>
            </a:r>
            <a:r>
              <a:rPr lang="en-US" dirty="0" smtClean="0"/>
              <a:t>/mirroring/RAID/etc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… and growing daily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6231-F2FD-0A40-8255-9013FEF0190C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5332530"/>
            <a:ext cx="7924800" cy="76200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60960" rIns="9144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96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With recent additions from Spitzer,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WISE,</a:t>
            </a:r>
            <a:r>
              <a:rPr lang="en-US" sz="2000" dirty="0" smtClean="0">
                <a:ea typeface="ＭＳ Ｐゴシック" charset="-128"/>
              </a:rPr>
              <a:t> and others,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 the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 volume of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IRSA’s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 holdings has grown by an order of magnitude in the past three years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281"/>
            <a:ext cx="7772400" cy="884238"/>
          </a:xfrm>
        </p:spPr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What’s a DBMS?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6231-F2FD-0A40-8255-9013FEF0190C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199869"/>
            <a:ext cx="3109845" cy="2246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4908"/>
            <a:ext cx="4800600" cy="479565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/>
              <a:t>DBMS = Database Management System</a:t>
            </a:r>
          </a:p>
          <a:p>
            <a:pPr lvl="1">
              <a:buClr>
                <a:schemeClr val="accent2"/>
              </a:buClr>
            </a:pPr>
            <a:r>
              <a:rPr lang="en-US" sz="1800" dirty="0" smtClean="0"/>
              <a:t>Software to manage and search large tables of information</a:t>
            </a:r>
          </a:p>
          <a:p>
            <a:pPr lvl="1">
              <a:buClr>
                <a:schemeClr val="accent2"/>
              </a:buClr>
            </a:pPr>
            <a:endParaRPr lang="en-US" sz="1400" dirty="0" smtClean="0"/>
          </a:p>
          <a:p>
            <a:pPr>
              <a:buClr>
                <a:schemeClr val="accent2"/>
              </a:buClr>
            </a:pPr>
            <a:r>
              <a:rPr lang="en-US" sz="2000" dirty="0" smtClean="0"/>
              <a:t>IPAC has used Informix DBMS software for years</a:t>
            </a:r>
            <a:endParaRPr lang="en-US" sz="1800" dirty="0" smtClean="0"/>
          </a:p>
          <a:p>
            <a:pPr lvl="1">
              <a:buClr>
                <a:schemeClr val="accent2"/>
              </a:buClr>
            </a:pPr>
            <a:endParaRPr lang="en-US" sz="1800" dirty="0" smtClean="0"/>
          </a:p>
          <a:p>
            <a:pPr>
              <a:buClr>
                <a:schemeClr val="accent2"/>
              </a:buClr>
            </a:pPr>
            <a:r>
              <a:rPr lang="en-US" sz="2000" dirty="0" smtClean="0"/>
              <a:t>Support costs have been steadily rising, and licensing terms have evolved</a:t>
            </a:r>
          </a:p>
          <a:p>
            <a:pPr>
              <a:buClr>
                <a:schemeClr val="accent2"/>
              </a:buClr>
            </a:pPr>
            <a:endParaRPr lang="en-US" sz="2000" dirty="0" smtClean="0"/>
          </a:p>
          <a:p>
            <a:pPr>
              <a:buClr>
                <a:schemeClr val="accent2"/>
              </a:buClr>
            </a:pPr>
            <a:r>
              <a:rPr lang="en-US" sz="2000" dirty="0" smtClean="0"/>
              <a:t>Costs have outgrown our budget – Informix is no longer affordable</a:t>
            </a:r>
          </a:p>
          <a:p>
            <a:pPr>
              <a:buClr>
                <a:schemeClr val="accent2"/>
              </a:buClr>
            </a:pPr>
            <a:endParaRPr lang="en-US" sz="2000" dirty="0" smtClean="0"/>
          </a:p>
          <a:p>
            <a:pPr>
              <a:buClr>
                <a:schemeClr val="accent2"/>
              </a:buClr>
            </a:pPr>
            <a:r>
              <a:rPr lang="en-US" sz="2000" dirty="0" smtClean="0"/>
              <a:t>Need a more affordable solution, preferably a more sustainable 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281"/>
            <a:ext cx="7772400" cy="884238"/>
          </a:xfrm>
        </p:spPr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The problem restated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8" y="1084345"/>
            <a:ext cx="5614413" cy="3235032"/>
          </a:xfrm>
        </p:spPr>
        <p:txBody>
          <a:bodyPr>
            <a:normAutofit/>
          </a:bodyPr>
          <a:lstStyle/>
          <a:p>
            <a:pPr lvl="1">
              <a:buClr>
                <a:schemeClr val="accent2"/>
              </a:buClr>
              <a:buNone/>
            </a:pP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Dealing with very large data…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…while keeping costs under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6231-F2FD-0A40-8255-9013FEF0190C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98561" y="1115085"/>
            <a:ext cx="2417777" cy="4917325"/>
            <a:chOff x="6398561" y="1519946"/>
            <a:chExt cx="2417777" cy="4917325"/>
          </a:xfrm>
        </p:grpSpPr>
        <p:sp>
          <p:nvSpPr>
            <p:cNvPr id="22" name="Rectangle 21"/>
            <p:cNvSpPr/>
            <p:nvPr/>
          </p:nvSpPr>
          <p:spPr>
            <a:xfrm>
              <a:off x="6528812" y="1519946"/>
              <a:ext cx="2287526" cy="4917325"/>
            </a:xfrm>
            <a:prstGeom prst="rect">
              <a:avLst/>
            </a:prstGeom>
            <a:solidFill>
              <a:srgbClr val="FEB80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391400" y="2819238"/>
              <a:ext cx="1295400" cy="1588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6894909" y="2322747"/>
              <a:ext cx="990600" cy="2382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7589204" y="2059828"/>
              <a:ext cx="888090" cy="523952"/>
            </a:xfrm>
            <a:custGeom>
              <a:avLst/>
              <a:gdLst>
                <a:gd name="connsiteX0" fmla="*/ 0 w 888090"/>
                <a:gd name="connsiteY0" fmla="*/ 523952 h 523952"/>
                <a:gd name="connsiteX1" fmla="*/ 532854 w 888090"/>
                <a:gd name="connsiteY1" fmla="*/ 364102 h 523952"/>
                <a:gd name="connsiteX2" fmla="*/ 888090 w 888090"/>
                <a:gd name="connsiteY2" fmla="*/ 0 h 523952"/>
                <a:gd name="connsiteX3" fmla="*/ 888090 w 888090"/>
                <a:gd name="connsiteY3" fmla="*/ 0 h 52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090" h="523952">
                  <a:moveTo>
                    <a:pt x="0" y="523952"/>
                  </a:moveTo>
                  <a:cubicBezTo>
                    <a:pt x="192419" y="487689"/>
                    <a:pt x="384839" y="451427"/>
                    <a:pt x="532854" y="364102"/>
                  </a:cubicBezTo>
                  <a:cubicBezTo>
                    <a:pt x="680869" y="276777"/>
                    <a:pt x="888090" y="0"/>
                    <a:pt x="888090" y="0"/>
                  </a:cubicBezTo>
                  <a:lnTo>
                    <a:pt x="888090" y="0"/>
                  </a:lnTo>
                </a:path>
              </a:pathLst>
            </a:cu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98561" y="2209638"/>
              <a:ext cx="990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holdings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5294" y="282082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391400" y="4333158"/>
              <a:ext cx="1295400" cy="1588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6894909" y="3836667"/>
              <a:ext cx="990600" cy="2382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7589204" y="3573748"/>
              <a:ext cx="888090" cy="523952"/>
            </a:xfrm>
            <a:custGeom>
              <a:avLst/>
              <a:gdLst>
                <a:gd name="connsiteX0" fmla="*/ 0 w 888090"/>
                <a:gd name="connsiteY0" fmla="*/ 523952 h 523952"/>
                <a:gd name="connsiteX1" fmla="*/ 532854 w 888090"/>
                <a:gd name="connsiteY1" fmla="*/ 364102 h 523952"/>
                <a:gd name="connsiteX2" fmla="*/ 888090 w 888090"/>
                <a:gd name="connsiteY2" fmla="*/ 0 h 523952"/>
                <a:gd name="connsiteX3" fmla="*/ 888090 w 888090"/>
                <a:gd name="connsiteY3" fmla="*/ 0 h 52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090" h="523952">
                  <a:moveTo>
                    <a:pt x="0" y="523952"/>
                  </a:moveTo>
                  <a:cubicBezTo>
                    <a:pt x="192419" y="487689"/>
                    <a:pt x="384839" y="451427"/>
                    <a:pt x="532854" y="364102"/>
                  </a:cubicBezTo>
                  <a:cubicBezTo>
                    <a:pt x="680869" y="276777"/>
                    <a:pt x="888090" y="0"/>
                    <a:pt x="888090" y="0"/>
                  </a:cubicBezTo>
                  <a:lnTo>
                    <a:pt x="888090" y="0"/>
                  </a:lnTo>
                </a:path>
              </a:pathLst>
            </a:cu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8812" y="3723558"/>
              <a:ext cx="86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usage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15294" y="435490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391400" y="5944232"/>
              <a:ext cx="1295400" cy="1588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6894909" y="5446947"/>
              <a:ext cx="990600" cy="2382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28812" y="5184028"/>
              <a:ext cx="86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funding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589204" y="5431786"/>
              <a:ext cx="888090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715294" y="594582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pic>
        <p:nvPicPr>
          <p:cNvPr id="23" name="Picture 22" descr="moving-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41" y="3415688"/>
            <a:ext cx="3611956" cy="2415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281"/>
            <a:ext cx="7772400" cy="884238"/>
          </a:xfrm>
        </p:spPr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Migration priorities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96491"/>
            <a:ext cx="8156448" cy="520905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US" sz="2400" dirty="0" smtClean="0"/>
              <a:t>Most of our database interaction is done through shared “search engine” code – minimizes code impacts to migration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Applications moving to ODBC/JDBC interfaces to reduce impact of future applications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With our large systems and short staff, out-of-the-box functionality is very important</a:t>
            </a:r>
          </a:p>
          <a:p>
            <a:pPr>
              <a:buClr>
                <a:schemeClr val="accent2"/>
              </a:buClr>
            </a:pPr>
            <a:endParaRPr lang="en-US" sz="2400" dirty="0" smtClean="0"/>
          </a:p>
          <a:p>
            <a:pPr>
              <a:buClr>
                <a:schemeClr val="accent2"/>
              </a:buClr>
            </a:pPr>
            <a:r>
              <a:rPr lang="en-US" sz="2400" dirty="0" smtClean="0"/>
              <a:t>Oracle selected as replacement for Informix</a:t>
            </a:r>
          </a:p>
          <a:p>
            <a:pPr lvl="1">
              <a:buClr>
                <a:schemeClr val="accent2"/>
              </a:buClr>
            </a:pPr>
            <a:r>
              <a:rPr lang="en-US" sz="2000" dirty="0" smtClean="0"/>
              <a:t>Available under Caltech site license at no cost</a:t>
            </a:r>
          </a:p>
          <a:p>
            <a:pPr lvl="1">
              <a:buClr>
                <a:schemeClr val="accent2"/>
              </a:buClr>
            </a:pPr>
            <a:r>
              <a:rPr lang="en-US" sz="2000" dirty="0" smtClean="0"/>
              <a:t>Offers enterprise features key for very large datasets</a:t>
            </a:r>
          </a:p>
          <a:p>
            <a:pPr lvl="2"/>
            <a:r>
              <a:rPr lang="en-US" sz="1600" dirty="0" smtClean="0"/>
              <a:t>Management tools</a:t>
            </a:r>
          </a:p>
          <a:p>
            <a:pPr lvl="2"/>
            <a:r>
              <a:rPr lang="en-US" sz="1600" dirty="0" smtClean="0"/>
              <a:t>Partitioning and other large data features</a:t>
            </a:r>
          </a:p>
          <a:p>
            <a:pPr lvl="1">
              <a:buClr>
                <a:schemeClr val="accent2"/>
              </a:buClr>
            </a:pPr>
            <a:endParaRPr lang="en-US" sz="2000" dirty="0" smtClean="0"/>
          </a:p>
          <a:p>
            <a:pPr>
              <a:buClr>
                <a:schemeClr val="accent2"/>
              </a:buClr>
            </a:pPr>
            <a:r>
              <a:rPr lang="en-US" sz="2400" i="1" dirty="0" smtClean="0"/>
              <a:t>While perhaps not the ideal solution, the best one for our current situation.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6231-F2FD-0A40-8255-9013FEF0190C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2223"/>
                </a:solidFill>
              </a:rPr>
              <a:t>Migration outline</a:t>
            </a:r>
            <a:endParaRPr lang="en-US" dirty="0">
              <a:solidFill>
                <a:srgbClr val="9222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0294"/>
            <a:ext cx="5801648" cy="3982264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Setup/configure hardware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Setup/configure DBMS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Port apps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Copy the data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Validation/Test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Flip the switch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Moving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782099"/>
            <a:ext cx="3263266" cy="4523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2223"/>
                </a:solidFill>
              </a:rPr>
              <a:t>Moving ahead</a:t>
            </a:r>
            <a:endParaRPr lang="en-US" dirty="0">
              <a:solidFill>
                <a:srgbClr val="92222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7087" y="1447800"/>
            <a:ext cx="5682937" cy="4800600"/>
          </a:xfrm>
        </p:spPr>
        <p:txBody>
          <a:bodyPr>
            <a:normAutofit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Setup/configure hardware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straightforward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Setup/configure DBMS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straightforward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Port apps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Not much code to touch - </a:t>
            </a:r>
            <a:r>
              <a:rPr lang="en-US" dirty="0" err="1" smtClean="0"/>
              <a:t>isisql</a:t>
            </a:r>
            <a:endParaRPr lang="en-US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JDBC ok as-is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Some </a:t>
            </a:r>
            <a:r>
              <a:rPr lang="en-US" dirty="0" err="1" smtClean="0"/>
              <a:t>esql</a:t>
            </a:r>
            <a:r>
              <a:rPr lang="en-US" dirty="0" smtClean="0"/>
              <a:t>/C still to be addressed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moving-day-book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20" y="1447800"/>
            <a:ext cx="2704872" cy="260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2223"/>
                </a:solidFill>
              </a:rPr>
              <a:t>Getting from A to B</a:t>
            </a:r>
            <a:endParaRPr lang="en-US" dirty="0">
              <a:solidFill>
                <a:srgbClr val="9222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4950"/>
            <a:ext cx="5207558" cy="45910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Getting data out of one system </a:t>
            </a:r>
            <a:r>
              <a:rPr lang="en-US" dirty="0" smtClean="0"/>
              <a:t>and into the other</a:t>
            </a:r>
            <a:endParaRPr lang="en-US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What the IT business calls “ETL”:  </a:t>
            </a:r>
            <a:r>
              <a:rPr lang="en-US" dirty="0" smtClean="0"/>
              <a:t>Extract, </a:t>
            </a:r>
            <a:r>
              <a:rPr lang="en-US" dirty="0" smtClean="0"/>
              <a:t>Transform</a:t>
            </a:r>
            <a:r>
              <a:rPr lang="en-US" dirty="0" smtClean="0"/>
              <a:t>, Load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Generally, dump data out of one system to ASCII files, then load those files into new system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 smtClean="0"/>
              <a:t>In some cases, load new system from original material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ED9A-B51E-D848-8704-C37027E7BE7A}" type="datetime1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CB2F-6AF8-8B46-A942-7169660E6DE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Crevas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985" y="1652990"/>
            <a:ext cx="2508478" cy="3762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13758</TotalTime>
  <Words>946</Words>
  <Application>Microsoft Macintosh PowerPoint</Application>
  <PresentationFormat>On-screen Show (4:3)</PresentationFormat>
  <Paragraphs>190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IRSA conversion from to Oracle:  Trials and tribulations </vt:lpstr>
      <vt:lpstr>About IRSA</vt:lpstr>
      <vt:lpstr>Database holdings</vt:lpstr>
      <vt:lpstr>What’s a DBMS?</vt:lpstr>
      <vt:lpstr>The problem restated</vt:lpstr>
      <vt:lpstr>Migration priorities</vt:lpstr>
      <vt:lpstr>Migration outline</vt:lpstr>
      <vt:lpstr>Moving ahead</vt:lpstr>
      <vt:lpstr>Getting from A to B</vt:lpstr>
      <vt:lpstr>Moving Data: Type Mapping</vt:lpstr>
      <vt:lpstr>Other Changes</vt:lpstr>
      <vt:lpstr>Validating Data</vt:lpstr>
      <vt:lpstr>The World Doesn’t Stand Still</vt:lpstr>
      <vt:lpstr>Progress to date</vt:lpstr>
      <vt:lpstr>Lessons Learned</vt:lpstr>
      <vt:lpstr>Lessons Learned – cont.</vt:lpstr>
      <vt:lpstr>Future</vt:lpstr>
      <vt:lpstr>It’s Happening, Slowly</vt:lpstr>
      <vt:lpstr>Thanks</vt:lpstr>
    </vt:vector>
  </TitlesOfParts>
  <Company>IPAC/CALTECH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SR Proposal</dc:title>
  <dc:creator>IPAC CALTECH</dc:creator>
  <cp:lastModifiedBy>Steve Groom</cp:lastModifiedBy>
  <cp:revision>174</cp:revision>
  <cp:lastPrinted>2011-06-17T16:11:59Z</cp:lastPrinted>
  <dcterms:created xsi:type="dcterms:W3CDTF">2011-06-17T18:14:51Z</dcterms:created>
  <dcterms:modified xsi:type="dcterms:W3CDTF">2011-06-17T18:32:58Z</dcterms:modified>
</cp:coreProperties>
</file>